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Pinyon Script"/>
      <p:regular r:id="rId21"/>
    </p:embeddedFont>
    <p:embeddedFont>
      <p:font typeface="Great Vibes"/>
      <p:regular r:id="rId22"/>
    </p:embeddedFont>
    <p:embeddedFont>
      <p:font typeface="Average"/>
      <p:regular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6DEE25-88BF-4AD6-BDAD-45569A2E6F3C}">
  <a:tblStyle styleId="{906DEE25-88BF-4AD6-BDAD-45569A2E6F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GreatVibes-regular.fntdata"/><Relationship Id="rId21" Type="http://schemas.openxmlformats.org/officeDocument/2006/relationships/font" Target="fonts/PinyonScript-regular.fntdata"/><Relationship Id="rId24" Type="http://schemas.openxmlformats.org/officeDocument/2006/relationships/font" Target="fonts/Oswald-regular.fntdata"/><Relationship Id="rId23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a1011a7e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a1011a7e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6302fcf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6302fcf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6302fcff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6302fcff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abb1b4bc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abb1b4bc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a1011a7e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a1011a7e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a02572ba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a02572ba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a02572b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a02572b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a02572b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a02572b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a02572ba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a02572ba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a02572b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a02572b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a02572ba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a02572ba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a1011a7e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a1011a7e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a1011a7e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a1011a7e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hyperlink" Target="mailto:tweeda@smu.edu" TargetMode="External"/><Relationship Id="rId5" Type="http://schemas.openxmlformats.org/officeDocument/2006/relationships/hyperlink" Target="mailto:gipsonj@smu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958475" y="-217650"/>
            <a:ext cx="2556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1C232"/>
                </a:solidFill>
                <a:latin typeface="Algerian"/>
                <a:ea typeface="Algerian"/>
                <a:cs typeface="Algerian"/>
                <a:sym typeface="Algerian"/>
              </a:rPr>
              <a:t>Beer</a:t>
            </a:r>
            <a:endParaRPr b="1" sz="6600">
              <a:solidFill>
                <a:srgbClr val="F1C232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878425" y="1660775"/>
            <a:ext cx="1926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Jacob Gipson</a:t>
            </a:r>
            <a:endParaRPr b="1" sz="22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Tavin Weeda</a:t>
            </a:r>
            <a:endParaRPr b="1" sz="22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2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2"/>
          <p:cNvSpPr txBox="1"/>
          <p:nvPr>
            <p:ph idx="4294967295" type="title"/>
          </p:nvPr>
        </p:nvSpPr>
        <p:spPr>
          <a:xfrm>
            <a:off x="311700" y="5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88">
                <a:latin typeface="Great Vibes"/>
                <a:ea typeface="Great Vibes"/>
                <a:cs typeface="Great Vibes"/>
                <a:sym typeface="Great Vibes"/>
              </a:rPr>
              <a:t>Checking Performance</a:t>
            </a:r>
            <a:endParaRPr sz="3888">
              <a:latin typeface="Great Vibes"/>
              <a:ea typeface="Great Vibes"/>
              <a:cs typeface="Great Vibes"/>
              <a:sym typeface="Great Vibe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22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3" name="Google Shape;2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2"/>
          <p:cNvSpPr txBox="1"/>
          <p:nvPr/>
        </p:nvSpPr>
        <p:spPr>
          <a:xfrm>
            <a:off x="1709500" y="2066925"/>
            <a:ext cx="50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3293200" y="1795725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6" name="Google Shape;286;p22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8" name="Google Shape;288;p22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6406450" y="2104663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0" name="Google Shape;290;p22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2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2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22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2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5217050" y="870800"/>
            <a:ext cx="3615300" cy="30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The model was then validated with our validation data set.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Checking the model with our tuned k parameter, we observe good performance with the validation set.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9" name="Google Shape;299;p22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300" name="Google Shape;300;p22"/>
          <p:cNvGraphicFramePr/>
          <p:nvPr/>
        </p:nvGraphicFramePr>
        <p:xfrm>
          <a:off x="1931600" y="9520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{906DEE25-88BF-4AD6-BDAD-45569A2E6F3C}</a:tableStyleId>
              </a:tblPr>
              <a:tblGrid>
                <a:gridCol w="1288675"/>
                <a:gridCol w="1288675"/>
              </a:tblGrid>
              <a:tr h="6309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Statistics with k = 20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 hMerge="1"/>
              </a:tr>
              <a:tr h="63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</a:tr>
              <a:tr h="63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Specificity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</a:tr>
              <a:tr h="63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Sensitivity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 txBox="1"/>
          <p:nvPr/>
        </p:nvSpPr>
        <p:spPr>
          <a:xfrm>
            <a:off x="-1250825" y="7675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highlight>
                  <a:srgbClr val="980000"/>
                </a:highlight>
                <a:latin typeface="Pinyon Script"/>
                <a:ea typeface="Pinyon Script"/>
                <a:cs typeface="Pinyon Script"/>
                <a:sym typeface="Pinyon Script"/>
              </a:rPr>
              <a:t>Naive Bayes</a:t>
            </a:r>
            <a:r>
              <a:rPr lang="en" sz="3000" u="sng">
                <a:solidFill>
                  <a:schemeClr val="dk1"/>
                </a:solidFill>
                <a:highlight>
                  <a:srgbClr val="980000"/>
                </a:highlight>
                <a:latin typeface="Pinyon Script"/>
                <a:ea typeface="Pinyon Script"/>
                <a:cs typeface="Pinyon Script"/>
                <a:sym typeface="Pinyon Script"/>
              </a:rPr>
              <a:t> </a:t>
            </a:r>
            <a:endParaRPr u="sng">
              <a:highlight>
                <a:srgbClr val="980000"/>
              </a:highlight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cxnSp>
        <p:nvCxnSpPr>
          <p:cNvPr id="309" name="Google Shape;309;p23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0" name="Google Shape;3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3"/>
          <p:cNvSpPr txBox="1"/>
          <p:nvPr/>
        </p:nvSpPr>
        <p:spPr>
          <a:xfrm>
            <a:off x="1709500" y="2066925"/>
            <a:ext cx="50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2" name="Google Shape;312;p23"/>
          <p:cNvSpPr txBox="1"/>
          <p:nvPr/>
        </p:nvSpPr>
        <p:spPr>
          <a:xfrm>
            <a:off x="3293200" y="1795725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3" name="Google Shape;313;p23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5" name="Google Shape;315;p23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6" name="Google Shape;316;p23"/>
          <p:cNvSpPr txBox="1"/>
          <p:nvPr/>
        </p:nvSpPr>
        <p:spPr>
          <a:xfrm>
            <a:off x="6406450" y="2104663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7" name="Google Shape;317;p23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23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3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3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3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3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3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5" name="Google Shape;325;p23"/>
          <p:cNvSpPr txBox="1"/>
          <p:nvPr/>
        </p:nvSpPr>
        <p:spPr>
          <a:xfrm>
            <a:off x="7315300" y="1704475"/>
            <a:ext cx="15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327" name="Google Shape;327;p23"/>
          <p:cNvGraphicFramePr/>
          <p:nvPr/>
        </p:nvGraphicFramePr>
        <p:xfrm>
          <a:off x="3858800" y="161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{906DEE25-88BF-4AD6-BDAD-45569A2E6F3C}</a:tableStyleId>
              </a:tblPr>
              <a:tblGrid>
                <a:gridCol w="1137775"/>
                <a:gridCol w="1383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Specificity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Sensitivity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8" name="Google Shape;328;p23"/>
          <p:cNvSpPr txBox="1"/>
          <p:nvPr/>
        </p:nvSpPr>
        <p:spPr>
          <a:xfrm>
            <a:off x="2085025" y="3209138"/>
            <a:ext cx="60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Similar Metrics to KNN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9" name="Google Shape;329;p23"/>
          <p:cNvSpPr txBox="1"/>
          <p:nvPr/>
        </p:nvSpPr>
        <p:spPr>
          <a:xfrm>
            <a:off x="3256325" y="962100"/>
            <a:ext cx="37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Predicting with ABV and IBU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4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"/>
          <p:cNvSpPr txBox="1"/>
          <p:nvPr/>
        </p:nvSpPr>
        <p:spPr>
          <a:xfrm>
            <a:off x="-1028825" y="7675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dk1"/>
                </a:solidFill>
                <a:highlight>
                  <a:srgbClr val="980000"/>
                </a:highlight>
                <a:latin typeface="Pinyon Script"/>
                <a:ea typeface="Pinyon Script"/>
                <a:cs typeface="Pinyon Script"/>
                <a:sym typeface="Pinyon Script"/>
              </a:rPr>
              <a:t>Market Analysis</a:t>
            </a:r>
            <a:endParaRPr u="sng">
              <a:highlight>
                <a:srgbClr val="980000"/>
              </a:highlight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cxnSp>
        <p:nvCxnSpPr>
          <p:cNvPr id="338" name="Google Shape;338;p24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9" name="Google Shape;3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4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1" name="Google Shape;341;p24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98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24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24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24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98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4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4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4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9" name="Google Shape;349;p24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0" name="Google Shape;350;p24"/>
          <p:cNvSpPr txBox="1"/>
          <p:nvPr/>
        </p:nvSpPr>
        <p:spPr>
          <a:xfrm>
            <a:off x="2471850" y="1073100"/>
            <a:ext cx="60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1" name="Google Shape;351;p24"/>
          <p:cNvSpPr txBox="1"/>
          <p:nvPr/>
        </p:nvSpPr>
        <p:spPr>
          <a:xfrm>
            <a:off x="3063900" y="1783575"/>
            <a:ext cx="54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2" name="Google Shape;352;p24"/>
          <p:cNvSpPr txBox="1"/>
          <p:nvPr/>
        </p:nvSpPr>
        <p:spPr>
          <a:xfrm>
            <a:off x="6176375" y="1763175"/>
            <a:ext cx="276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American IPA is the most widely produced style of beer in the US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3" name="Google Shape;353;p24"/>
          <p:cNvSpPr txBox="1"/>
          <p:nvPr/>
        </p:nvSpPr>
        <p:spPr>
          <a:xfrm>
            <a:off x="3970525" y="3115738"/>
            <a:ext cx="2116500" cy="400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54" name="Google Shape;3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50" y="740550"/>
            <a:ext cx="5677701" cy="35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5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5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5"/>
          <p:cNvSpPr txBox="1"/>
          <p:nvPr/>
        </p:nvSpPr>
        <p:spPr>
          <a:xfrm>
            <a:off x="-1028825" y="7675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dk1"/>
                </a:solidFill>
                <a:highlight>
                  <a:srgbClr val="980000"/>
                </a:highlight>
                <a:latin typeface="Pinyon Script"/>
                <a:ea typeface="Pinyon Script"/>
                <a:cs typeface="Pinyon Script"/>
                <a:sym typeface="Pinyon Script"/>
              </a:rPr>
              <a:t>Market Analysis</a:t>
            </a:r>
            <a:endParaRPr u="sng">
              <a:highlight>
                <a:srgbClr val="980000"/>
              </a:highlight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cxnSp>
        <p:nvCxnSpPr>
          <p:cNvPr id="363" name="Google Shape;363;p25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4" name="Google Shape;3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5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6" name="Google Shape;366;p25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5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98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8" name="Google Shape;368;p25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25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25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98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5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4" name="Google Shape;374;p25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5" name="Google Shape;375;p25"/>
          <p:cNvSpPr txBox="1"/>
          <p:nvPr/>
        </p:nvSpPr>
        <p:spPr>
          <a:xfrm>
            <a:off x="2471850" y="1073100"/>
            <a:ext cx="60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6" name="Google Shape;376;p25"/>
          <p:cNvSpPr txBox="1"/>
          <p:nvPr/>
        </p:nvSpPr>
        <p:spPr>
          <a:xfrm>
            <a:off x="3063900" y="1783575"/>
            <a:ext cx="54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7" name="Google Shape;377;p25"/>
          <p:cNvSpPr txBox="1"/>
          <p:nvPr/>
        </p:nvSpPr>
        <p:spPr>
          <a:xfrm>
            <a:off x="6176375" y="1763175"/>
            <a:ext cx="2763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Areas such as DC, North Dakota, South Dakota, and Delaware do not have many American IPA’s produced in that area.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8" name="Google Shape;378;p25"/>
          <p:cNvSpPr txBox="1"/>
          <p:nvPr/>
        </p:nvSpPr>
        <p:spPr>
          <a:xfrm>
            <a:off x="3970525" y="3115738"/>
            <a:ext cx="2116500" cy="400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79" name="Google Shape;3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39576"/>
            <a:ext cx="5312550" cy="327724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5"/>
          <p:cNvSpPr txBox="1"/>
          <p:nvPr/>
        </p:nvSpPr>
        <p:spPr>
          <a:xfrm>
            <a:off x="6126050" y="2999075"/>
            <a:ext cx="25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Could be a huge opportunity!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6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0" y="0"/>
            <a:ext cx="9114400" cy="51799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8" name="Google Shape;388;p26"/>
          <p:cNvSpPr txBox="1"/>
          <p:nvPr/>
        </p:nvSpPr>
        <p:spPr>
          <a:xfrm>
            <a:off x="2213500" y="8137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D966"/>
                </a:solidFill>
                <a:latin typeface="Average"/>
                <a:ea typeface="Average"/>
                <a:cs typeface="Average"/>
                <a:sym typeface="Average"/>
              </a:rPr>
              <a:t>Tavin Weeda</a:t>
            </a:r>
            <a:endParaRPr sz="2800">
              <a:solidFill>
                <a:srgbClr val="FFD9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FFD966"/>
                </a:solidFill>
                <a:latin typeface="Average"/>
                <a:ea typeface="Average"/>
                <a:cs typeface="Average"/>
                <a:sym typeface="Averag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tweeda@smu.edu</a:t>
            </a:r>
            <a:endParaRPr sz="2800">
              <a:solidFill>
                <a:srgbClr val="FFD9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D9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D966"/>
                </a:solidFill>
                <a:latin typeface="Average"/>
                <a:ea typeface="Average"/>
                <a:cs typeface="Average"/>
                <a:sym typeface="Average"/>
              </a:rPr>
              <a:t>Jacob Gipson</a:t>
            </a:r>
            <a:endParaRPr sz="2800">
              <a:solidFill>
                <a:srgbClr val="FFD9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FFD966"/>
                </a:solidFill>
                <a:latin typeface="Average"/>
                <a:ea typeface="Average"/>
                <a:cs typeface="Average"/>
                <a:sym typeface="Averag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gipsonj@smu.edu</a:t>
            </a:r>
            <a:endParaRPr sz="28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-1542650" y="-19150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highlight>
                  <a:srgbClr val="F1C232"/>
                </a:highlight>
                <a:latin typeface="Great Vibes"/>
                <a:ea typeface="Great Vibes"/>
                <a:cs typeface="Great Vibes"/>
                <a:sym typeface="Great Vibes"/>
              </a:rPr>
              <a:t>Breweries</a:t>
            </a:r>
            <a:endParaRPr b="1" sz="3000">
              <a:solidFill>
                <a:schemeClr val="dk1"/>
              </a:solidFill>
              <a:highlight>
                <a:srgbClr val="F1C232"/>
              </a:highlight>
              <a:latin typeface="Great Vibes"/>
              <a:ea typeface="Great Vibes"/>
              <a:cs typeface="Great Vibes"/>
              <a:sym typeface="Great Vibes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463050" y="1275600"/>
            <a:ext cx="1648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953000" y="1687000"/>
            <a:ext cx="62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59800" y="2153525"/>
            <a:ext cx="1823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009417" y="3234000"/>
            <a:ext cx="2657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73" name="Google Shape;73;p14"/>
          <p:cNvCxnSpPr/>
          <p:nvPr/>
        </p:nvCxnSpPr>
        <p:spPr>
          <a:xfrm>
            <a:off x="-1500" y="592050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00" y="584350"/>
            <a:ext cx="7441800" cy="45513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0" y="592050"/>
            <a:ext cx="1694700" cy="4551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650" y="3821563"/>
            <a:ext cx="2387927" cy="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7449300" y="0"/>
            <a:ext cx="1694700" cy="5727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-1500" y="401680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1642" y="2257350"/>
            <a:ext cx="703908" cy="45414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5319825" y="2176625"/>
            <a:ext cx="279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47 Breweries </a:t>
            </a:r>
            <a:endParaRPr b="1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in Colorado</a:t>
            </a:r>
            <a:endParaRPr b="1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81" name="Google Shape;81;p14"/>
          <p:cNvCxnSpPr/>
          <p:nvPr/>
        </p:nvCxnSpPr>
        <p:spPr>
          <a:xfrm>
            <a:off x="-1500" y="22573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4"/>
          <p:cNvSpPr/>
          <p:nvPr/>
        </p:nvSpPr>
        <p:spPr>
          <a:xfrm>
            <a:off x="0" y="592050"/>
            <a:ext cx="1694700" cy="4551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29600" y="629050"/>
            <a:ext cx="1648800" cy="16284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22950" y="2259150"/>
            <a:ext cx="1648800" cy="17577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0" y="0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reat Vibes"/>
                <a:ea typeface="Great Vibes"/>
                <a:cs typeface="Great Vibes"/>
                <a:sym typeface="Great Vibes"/>
              </a:rPr>
              <a:t>Addressing Missing Values</a:t>
            </a:r>
            <a:endParaRPr>
              <a:latin typeface="Great Vibes"/>
              <a:ea typeface="Great Vibes"/>
              <a:cs typeface="Great Vibes"/>
              <a:sym typeface="Great Vibes"/>
            </a:endParaRPr>
          </a:p>
        </p:txBody>
      </p:sp>
      <p:cxnSp>
        <p:nvCxnSpPr>
          <p:cNvPr id="93" name="Google Shape;93;p15"/>
          <p:cNvCxnSpPr/>
          <p:nvPr/>
        </p:nvCxnSpPr>
        <p:spPr>
          <a:xfrm>
            <a:off x="9200" y="6894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5552150" y="948563"/>
            <a:ext cx="296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Oswald"/>
                <a:ea typeface="Oswald"/>
                <a:cs typeface="Oswald"/>
                <a:sym typeface="Oswald"/>
              </a:rPr>
              <a:t>Missing </a:t>
            </a:r>
            <a:endParaRPr b="1" sz="2400" u="sng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Oswald"/>
                <a:ea typeface="Oswald"/>
                <a:cs typeface="Oswald"/>
                <a:sym typeface="Oswald"/>
              </a:rPr>
              <a:t>IBU and ABV</a:t>
            </a:r>
            <a:endParaRPr b="1" sz="2400" u="sng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3810300" y="1433988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1671750" y="1350388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2139525" y="1012488"/>
            <a:ext cx="264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b="1" lang="en" sz="2400" u="sng">
                <a:latin typeface="Oswald"/>
                <a:ea typeface="Oswald"/>
                <a:cs typeface="Oswald"/>
                <a:sym typeface="Oswald"/>
              </a:rPr>
              <a:t>Beers Missing Style</a:t>
            </a:r>
            <a:endParaRPr b="1" sz="2400" u="sng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2231475" y="2137150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❖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3 were not actual beers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231475" y="2621688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❖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2 were found online and input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5"/>
          <p:cNvCxnSpPr/>
          <p:nvPr/>
        </p:nvCxnSpPr>
        <p:spPr>
          <a:xfrm>
            <a:off x="-1500" y="4016800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5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5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5552150" y="1884888"/>
            <a:ext cx="286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❖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Replaced missing IBU and ABV with the mean IBU and ABV for each style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5648150" y="2621688"/>
            <a:ext cx="28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❖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52 IBU’s were replaced manually based on style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-1675875" y="-54450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highlight>
                  <a:srgbClr val="F1C232"/>
                </a:highlight>
                <a:latin typeface="Great Vibes"/>
                <a:ea typeface="Great Vibes"/>
                <a:cs typeface="Great Vibes"/>
                <a:sym typeface="Great Vibes"/>
              </a:rPr>
              <a:t>ABV</a:t>
            </a:r>
            <a:endParaRPr b="1" sz="3000">
              <a:solidFill>
                <a:schemeClr val="dk1"/>
              </a:solidFill>
              <a:highlight>
                <a:srgbClr val="F1C232"/>
              </a:highlight>
              <a:latin typeface="Great Vibes"/>
              <a:ea typeface="Great Vibes"/>
              <a:cs typeface="Great Vibes"/>
              <a:sym typeface="Great Vibes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1463050" y="1275600"/>
            <a:ext cx="1648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3953000" y="1687000"/>
            <a:ext cx="62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759800" y="2153525"/>
            <a:ext cx="1823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1009417" y="3234000"/>
            <a:ext cx="2657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23" name="Google Shape;123;p16"/>
          <p:cNvCxnSpPr/>
          <p:nvPr/>
        </p:nvCxnSpPr>
        <p:spPr>
          <a:xfrm>
            <a:off x="-1500" y="592050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6"/>
          <p:cNvSpPr/>
          <p:nvPr/>
        </p:nvSpPr>
        <p:spPr>
          <a:xfrm>
            <a:off x="0" y="592050"/>
            <a:ext cx="1694700" cy="4551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7449300" y="0"/>
            <a:ext cx="1694700" cy="5727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6"/>
          <p:cNvCxnSpPr/>
          <p:nvPr/>
        </p:nvCxnSpPr>
        <p:spPr>
          <a:xfrm>
            <a:off x="-1500" y="401680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-1500" y="22573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6"/>
          <p:cNvSpPr/>
          <p:nvPr/>
        </p:nvSpPr>
        <p:spPr>
          <a:xfrm>
            <a:off x="0" y="592050"/>
            <a:ext cx="1694700" cy="4551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29600" y="629050"/>
            <a:ext cx="1648800" cy="16284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22950" y="2259150"/>
            <a:ext cx="1648800" cy="17577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7807750" y="2301625"/>
            <a:ext cx="10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475" y="629050"/>
            <a:ext cx="7444024" cy="451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700" y="3808350"/>
            <a:ext cx="2387927" cy="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5127" y="1364691"/>
            <a:ext cx="117681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7186100" y="2020400"/>
            <a:ext cx="182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Kentucky median beer ABV 6.5%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-1661100" y="-4500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highlight>
                  <a:srgbClr val="F1C232"/>
                </a:highlight>
                <a:latin typeface="Great Vibes"/>
                <a:ea typeface="Great Vibes"/>
                <a:cs typeface="Great Vibes"/>
                <a:sym typeface="Great Vibes"/>
              </a:rPr>
              <a:t>IBU</a:t>
            </a:r>
            <a:endParaRPr b="1" sz="3000">
              <a:solidFill>
                <a:schemeClr val="dk1"/>
              </a:solidFill>
              <a:highlight>
                <a:srgbClr val="F1C232"/>
              </a:highlight>
              <a:latin typeface="Great Vibes"/>
              <a:ea typeface="Great Vibes"/>
              <a:cs typeface="Great Vibes"/>
              <a:sym typeface="Great Vibes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1463050" y="1275600"/>
            <a:ext cx="1648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3953000" y="1687000"/>
            <a:ext cx="62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759800" y="2153525"/>
            <a:ext cx="1823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1009417" y="3234000"/>
            <a:ext cx="2657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47" name="Google Shape;147;p17"/>
          <p:cNvCxnSpPr/>
          <p:nvPr/>
        </p:nvCxnSpPr>
        <p:spPr>
          <a:xfrm>
            <a:off x="-1500" y="592050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7"/>
          <p:cNvSpPr/>
          <p:nvPr/>
        </p:nvSpPr>
        <p:spPr>
          <a:xfrm>
            <a:off x="0" y="592050"/>
            <a:ext cx="1694700" cy="4551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7449300" y="0"/>
            <a:ext cx="1694700" cy="5727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-1500" y="401680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475" y="3858425"/>
            <a:ext cx="2387927" cy="89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7"/>
          <p:cNvCxnSpPr/>
          <p:nvPr/>
        </p:nvCxnSpPr>
        <p:spPr>
          <a:xfrm>
            <a:off x="-1500" y="22573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200" y="592050"/>
            <a:ext cx="7443301" cy="455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475" y="3781400"/>
            <a:ext cx="2387927" cy="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6557050" y="2464450"/>
            <a:ext cx="20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6253750" y="2120725"/>
            <a:ext cx="23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Delaware Median IBU: 60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4826" y="2017100"/>
            <a:ext cx="508550" cy="7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/>
          <p:nvPr/>
        </p:nvSpPr>
        <p:spPr>
          <a:xfrm>
            <a:off x="29600" y="629050"/>
            <a:ext cx="1648800" cy="16284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22950" y="2259150"/>
            <a:ext cx="1648800" cy="17577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-939900" y="7675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reat Vibes"/>
                <a:ea typeface="Great Vibes"/>
                <a:cs typeface="Great Vibes"/>
                <a:sym typeface="Great Vibes"/>
              </a:rPr>
              <a:t>ABV Distribution</a:t>
            </a:r>
            <a:endParaRPr>
              <a:latin typeface="Great Vibes"/>
              <a:ea typeface="Great Vibes"/>
              <a:cs typeface="Great Vibes"/>
              <a:sym typeface="Great Vibes"/>
            </a:endParaRPr>
          </a:p>
        </p:txBody>
      </p:sp>
      <p:cxnSp>
        <p:nvCxnSpPr>
          <p:cNvPr id="168" name="Google Shape;168;p18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1709500" y="2066925"/>
            <a:ext cx="50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3293200" y="1795725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6406450" y="2104663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18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8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18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M</a:t>
            </a:r>
            <a:r>
              <a:rPr b="1" lang="en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ean</a:t>
            </a:r>
            <a:r>
              <a:rPr b="1" lang="en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: 5.98 ABV</a:t>
            </a:r>
            <a:endParaRPr b="1">
              <a:solidFill>
                <a:srgbClr val="98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7315300" y="1704475"/>
            <a:ext cx="15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Median: 5.64 ABV</a:t>
            </a:r>
            <a:endParaRPr b="1">
              <a:solidFill>
                <a:srgbClr val="0000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6" name="Google Shape;1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000" y="706075"/>
            <a:ext cx="5366562" cy="331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18"/>
          <p:cNvCxnSpPr/>
          <p:nvPr/>
        </p:nvCxnSpPr>
        <p:spPr>
          <a:xfrm rot="10800000">
            <a:off x="4462625" y="851075"/>
            <a:ext cx="0" cy="28863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18"/>
          <p:cNvCxnSpPr/>
          <p:nvPr/>
        </p:nvCxnSpPr>
        <p:spPr>
          <a:xfrm rot="10800000">
            <a:off x="4319000" y="851075"/>
            <a:ext cx="0" cy="2886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0" y="0"/>
            <a:ext cx="48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dk1"/>
                </a:solidFill>
                <a:highlight>
                  <a:srgbClr val="980000"/>
                </a:highlight>
                <a:latin typeface="Great Vibes"/>
                <a:ea typeface="Great Vibes"/>
                <a:cs typeface="Great Vibes"/>
                <a:sym typeface="Great Vibes"/>
              </a:rPr>
              <a:t>Relationship: ABV vs IBU</a:t>
            </a:r>
            <a:endParaRPr u="sng">
              <a:highlight>
                <a:srgbClr val="980000"/>
              </a:highlight>
              <a:latin typeface="Great Vibes"/>
              <a:ea typeface="Great Vibes"/>
              <a:cs typeface="Great Vibes"/>
              <a:sym typeface="Great Vibes"/>
            </a:endParaRPr>
          </a:p>
        </p:txBody>
      </p:sp>
      <p:cxnSp>
        <p:nvCxnSpPr>
          <p:cNvPr id="197" name="Google Shape;197;p19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8" name="Google Shape;1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/>
        </p:nvSpPr>
        <p:spPr>
          <a:xfrm>
            <a:off x="1709500" y="2066925"/>
            <a:ext cx="50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3293200" y="1795725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6406450" y="2104663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19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19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19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7315300" y="1704475"/>
            <a:ext cx="15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5" name="Google Shape;2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975" y="712024"/>
            <a:ext cx="5357237" cy="3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 txBox="1"/>
          <p:nvPr/>
        </p:nvSpPr>
        <p:spPr>
          <a:xfrm>
            <a:off x="-1620775" y="7675"/>
            <a:ext cx="738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reat Vibes"/>
                <a:ea typeface="Great Vibes"/>
                <a:cs typeface="Great Vibes"/>
                <a:sym typeface="Great Vibes"/>
              </a:rPr>
              <a:t>Classifying Ales and IPA’s</a:t>
            </a:r>
            <a:endParaRPr>
              <a:latin typeface="Great Vibes"/>
              <a:ea typeface="Great Vibes"/>
              <a:cs typeface="Great Vibes"/>
              <a:sym typeface="Great Vibes"/>
            </a:endParaRPr>
          </a:p>
        </p:txBody>
      </p:sp>
      <p:cxnSp>
        <p:nvCxnSpPr>
          <p:cNvPr id="224" name="Google Shape;224;p20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5" name="Google Shape;2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 txBox="1"/>
          <p:nvPr/>
        </p:nvSpPr>
        <p:spPr>
          <a:xfrm>
            <a:off x="1709500" y="2066925"/>
            <a:ext cx="50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3293200" y="1795725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6406450" y="2104663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20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0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0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20"/>
          <p:cNvSpPr txBox="1"/>
          <p:nvPr/>
        </p:nvSpPr>
        <p:spPr>
          <a:xfrm>
            <a:off x="1681450" y="958902"/>
            <a:ext cx="72456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verage"/>
              <a:buChar char="●"/>
            </a:pPr>
            <a:r>
              <a:rPr lang="en" sz="1700">
                <a:latin typeface="Average"/>
                <a:ea typeface="Average"/>
                <a:cs typeface="Average"/>
                <a:sym typeface="Average"/>
              </a:rPr>
              <a:t>We wanted to classify beers as IPA’s and Pale Ales based on their ABV and IBU values</a:t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verage"/>
              <a:buChar char="●"/>
            </a:pPr>
            <a:r>
              <a:rPr lang="en" sz="1700">
                <a:latin typeface="Average"/>
                <a:ea typeface="Average"/>
                <a:cs typeface="Average"/>
                <a:sym typeface="Average"/>
              </a:rPr>
              <a:t>To do so we had to tune a knn model to classify our beers.</a:t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20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20"/>
          <p:cNvSpPr txBox="1"/>
          <p:nvPr/>
        </p:nvSpPr>
        <p:spPr>
          <a:xfrm>
            <a:off x="1648425" y="2315950"/>
            <a:ext cx="6926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verage"/>
              <a:buChar char="●"/>
            </a:pPr>
            <a:r>
              <a:rPr lang="en" sz="1700">
                <a:latin typeface="Average"/>
                <a:ea typeface="Average"/>
                <a:cs typeface="Average"/>
                <a:sym typeface="Average"/>
              </a:rPr>
              <a:t>We split our data into a training set and a validation set.</a:t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verage"/>
              <a:buChar char="○"/>
            </a:pPr>
            <a:r>
              <a:rPr lang="en" sz="1700">
                <a:latin typeface="Average"/>
                <a:ea typeface="Average"/>
                <a:cs typeface="Average"/>
                <a:sym typeface="Average"/>
              </a:rPr>
              <a:t>We built our model to the training set and evaluated its performance using the validation set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1714000" y="3285550"/>
            <a:ext cx="692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verage"/>
              <a:buChar char="●"/>
            </a:pPr>
            <a:r>
              <a:rPr lang="en" sz="1700">
                <a:latin typeface="Average"/>
                <a:ea typeface="Average"/>
                <a:cs typeface="Average"/>
                <a:sym typeface="Average"/>
              </a:rPr>
              <a:t>We tuned our k parameter using both external and internal cross validation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4136575" y="2697250"/>
            <a:ext cx="1016100" cy="507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"/>
          <p:cNvSpPr txBox="1"/>
          <p:nvPr>
            <p:ph idx="4294967295" type="title"/>
          </p:nvPr>
        </p:nvSpPr>
        <p:spPr>
          <a:xfrm>
            <a:off x="311700" y="21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88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Google Shape;251;p21"/>
          <p:cNvCxnSpPr/>
          <p:nvPr/>
        </p:nvCxnSpPr>
        <p:spPr>
          <a:xfrm>
            <a:off x="-1500" y="69687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2" name="Google Shape;2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950" y="4079400"/>
            <a:ext cx="276405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 txBox="1"/>
          <p:nvPr/>
        </p:nvSpPr>
        <p:spPr>
          <a:xfrm>
            <a:off x="1709500" y="2066925"/>
            <a:ext cx="50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3293200" y="1795725"/>
            <a:ext cx="4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2159100" y="2644600"/>
            <a:ext cx="2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5796200" y="1489275"/>
            <a:ext cx="29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5217050" y="1397350"/>
            <a:ext cx="30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6406450" y="2104663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9" name="Google Shape;259;p21"/>
          <p:cNvSpPr/>
          <p:nvPr/>
        </p:nvSpPr>
        <p:spPr>
          <a:xfrm>
            <a:off x="14800" y="703075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7449300" y="0"/>
            <a:ext cx="1694700" cy="6894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21"/>
          <p:cNvCxnSpPr/>
          <p:nvPr/>
        </p:nvCxnSpPr>
        <p:spPr>
          <a:xfrm>
            <a:off x="-1500" y="4016825"/>
            <a:ext cx="9147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1"/>
          <p:cNvCxnSpPr/>
          <p:nvPr/>
        </p:nvCxnSpPr>
        <p:spPr>
          <a:xfrm>
            <a:off x="10300" y="2299650"/>
            <a:ext cx="17037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21"/>
          <p:cNvSpPr/>
          <p:nvPr/>
        </p:nvSpPr>
        <p:spPr>
          <a:xfrm>
            <a:off x="0" y="703050"/>
            <a:ext cx="1694700" cy="44403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1"/>
          <p:cNvSpPr/>
          <p:nvPr/>
        </p:nvSpPr>
        <p:spPr>
          <a:xfrm>
            <a:off x="29600" y="739575"/>
            <a:ext cx="1648800" cy="1665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22950" y="2405225"/>
            <a:ext cx="1648800" cy="1611600"/>
          </a:xfrm>
          <a:prstGeom prst="rtTriangle">
            <a:avLst/>
          </a:prstGeom>
          <a:solidFill>
            <a:srgbClr val="F1C23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 txBox="1"/>
          <p:nvPr/>
        </p:nvSpPr>
        <p:spPr>
          <a:xfrm>
            <a:off x="7385925" y="1117500"/>
            <a:ext cx="16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1931600" y="4329400"/>
            <a:ext cx="4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68" name="Google Shape;2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25" y="63425"/>
            <a:ext cx="2463600" cy="151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7326" y="121125"/>
            <a:ext cx="2370073" cy="14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5550" y="63400"/>
            <a:ext cx="2463582" cy="151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00" y="3391489"/>
            <a:ext cx="2647501" cy="163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8513" y="3355688"/>
            <a:ext cx="2700013" cy="166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6224" y="3355696"/>
            <a:ext cx="2764050" cy="1705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1"/>
          <p:cNvSpPr txBox="1"/>
          <p:nvPr/>
        </p:nvSpPr>
        <p:spPr>
          <a:xfrm>
            <a:off x="2548150" y="2338425"/>
            <a:ext cx="60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K = 21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